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89" r:id="rId3"/>
    <p:sldId id="288" r:id="rId4"/>
    <p:sldId id="291" r:id="rId5"/>
    <p:sldId id="292" r:id="rId6"/>
    <p:sldId id="293" r:id="rId7"/>
    <p:sldId id="295" r:id="rId8"/>
    <p:sldId id="296" r:id="rId9"/>
    <p:sldId id="297" r:id="rId10"/>
    <p:sldId id="286" r:id="rId11"/>
    <p:sldId id="294" r:id="rId12"/>
    <p:sldId id="290" r:id="rId13"/>
    <p:sldId id="303" r:id="rId14"/>
    <p:sldId id="304" r:id="rId15"/>
    <p:sldId id="305" r:id="rId16"/>
    <p:sldId id="307" r:id="rId17"/>
    <p:sldId id="299" r:id="rId18"/>
    <p:sldId id="316" r:id="rId19"/>
    <p:sldId id="306" r:id="rId20"/>
    <p:sldId id="308" r:id="rId21"/>
    <p:sldId id="310" r:id="rId22"/>
    <p:sldId id="309" r:id="rId23"/>
    <p:sldId id="311" r:id="rId24"/>
    <p:sldId id="313" r:id="rId25"/>
    <p:sldId id="312" r:id="rId26"/>
    <p:sldId id="302" r:id="rId27"/>
    <p:sldId id="314" r:id="rId28"/>
    <p:sldId id="315" r:id="rId29"/>
    <p:sldId id="301" r:id="rId30"/>
    <p:sldId id="300" r:id="rId31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1565C0"/>
    <a:srgbClr val="BBDEFB"/>
    <a:srgbClr val="64B5F6"/>
    <a:srgbClr val="263248"/>
    <a:srgbClr val="90CAF9"/>
    <a:srgbClr val="1265C0"/>
    <a:srgbClr val="1E8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C78EFD-57E5-402B-8595-94D90C4EB9F5}">
  <a:tblStyle styleId="{44C78EFD-57E5-402B-8595-94D90C4EB9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85752" autoAdjust="0"/>
  </p:normalViewPr>
  <p:slideViewPr>
    <p:cSldViewPr snapToGrid="0" snapToObjects="1">
      <p:cViewPr>
        <p:scale>
          <a:sx n="147" d="100"/>
          <a:sy n="147" d="100"/>
        </p:scale>
        <p:origin x="20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条件概率：根据观测结果，更新信念</a:t>
            </a:r>
          </a:p>
        </p:txBody>
      </p:sp>
    </p:spTree>
    <p:extLst>
      <p:ext uri="{BB962C8B-B14F-4D97-AF65-F5344CB8AC3E}">
        <p14:creationId xmlns:p14="http://schemas.microsoft.com/office/powerpoint/2010/main" val="329932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先验概率：</a:t>
            </a:r>
            <a:r>
              <a:rPr lang="en-US" altLang="zh-CN" dirty="0"/>
              <a:t>P</a:t>
            </a:r>
            <a:r>
              <a:rPr lang="zh-CN" altLang="en-US" dirty="0"/>
              <a:t>（王子</a:t>
            </a:r>
            <a:r>
              <a:rPr lang="en-US" altLang="zh-CN" dirty="0"/>
              <a:t>|</a:t>
            </a:r>
            <a:r>
              <a:rPr lang="zh-CN" altLang="en-US" dirty="0"/>
              <a:t>白马） </a:t>
            </a:r>
            <a:r>
              <a:rPr lang="en-US" altLang="zh-CN" dirty="0"/>
              <a:t>= 0.99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观测结果：袈裟，锡杖，三只口袋妖怪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后验概率：</a:t>
            </a:r>
            <a:r>
              <a:rPr lang="en-US" altLang="zh-CN" dirty="0"/>
              <a:t>P</a:t>
            </a:r>
            <a:r>
              <a:rPr lang="zh-CN" altLang="en-US" dirty="0"/>
              <a:t>（王子</a:t>
            </a:r>
            <a:r>
              <a:rPr lang="en-US" altLang="zh-CN" dirty="0"/>
              <a:t>|</a:t>
            </a:r>
            <a:r>
              <a:rPr lang="zh-CN" altLang="en-US" dirty="0"/>
              <a:t>白马，袈裟，锡杖）</a:t>
            </a:r>
            <a:r>
              <a:rPr lang="en-US" altLang="zh-CN" dirty="0"/>
              <a:t>= 0.01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zh-CN" altLang="en-US" dirty="0"/>
              <a:t>（唐僧</a:t>
            </a:r>
            <a:r>
              <a:rPr lang="en-US" altLang="zh-CN" dirty="0"/>
              <a:t>|</a:t>
            </a:r>
            <a:r>
              <a:rPr lang="zh-CN" altLang="en-US" dirty="0"/>
              <a:t>白马，袈裟，锡杖，孙悟空，猪八戒，沙和尚）</a:t>
            </a:r>
            <a:r>
              <a:rPr lang="en-US" altLang="zh-CN" dirty="0"/>
              <a:t>= 0.99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80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西域千里佛国，王子比唐僧多</a:t>
            </a:r>
            <a:r>
              <a:rPr lang="en-US" altLang="zh-CN" dirty="0"/>
              <a:t>20</a:t>
            </a:r>
            <a:r>
              <a:rPr lang="zh-CN" altLang="en-US" dirty="0"/>
              <a:t>倍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今天唐僧便装出门，没骑白马，没带装备和小弟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土地公屈打成招，供认了这是唐僧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土地公辨识唐僧的准确度是</a:t>
            </a:r>
            <a:r>
              <a:rPr lang="en-US" altLang="zh-CN" dirty="0"/>
              <a:t>0.95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55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垃圾邮件分类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el-GR" altLang="zh-CN" dirty="0"/>
              <a:t>θ</a:t>
            </a:r>
            <a:r>
              <a:rPr lang="en-US" altLang="zh-CN" dirty="0"/>
              <a:t> </a:t>
            </a:r>
            <a:r>
              <a:rPr lang="zh-CN" altLang="en-US" dirty="0"/>
              <a:t>是否为垃圾邮件</a:t>
            </a:r>
            <a:endParaRPr lang="en-US" altLang="zh-CN" dirty="0"/>
          </a:p>
          <a:p>
            <a:r>
              <a:rPr lang="en-US" altLang="zh-CN" dirty="0"/>
              <a:t> X </a:t>
            </a:r>
            <a:r>
              <a:rPr lang="zh-CN" altLang="en-US" dirty="0"/>
              <a:t>垃圾邮件里出现的关键词</a:t>
            </a:r>
            <a:endParaRPr lang="en-US" altLang="zh-CN" dirty="0"/>
          </a:p>
          <a:p>
            <a:r>
              <a:rPr lang="en-US" altLang="zh-CN" dirty="0"/>
              <a:t> Naïve Bayes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21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概率 </a:t>
            </a:r>
            <a:r>
              <a:rPr lang="en-US" altLang="zh-CN" dirty="0"/>
              <a:t>= </a:t>
            </a:r>
            <a:r>
              <a:rPr lang="zh-CN" altLang="en-US" dirty="0"/>
              <a:t>不确定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概率编程 </a:t>
            </a:r>
            <a:r>
              <a:rPr lang="en-US" altLang="zh-CN" dirty="0"/>
              <a:t>= </a:t>
            </a:r>
            <a:r>
              <a:rPr lang="zh-CN" altLang="en-US" dirty="0"/>
              <a:t>编出来的程序不确定？</a:t>
            </a:r>
            <a:endParaRPr lang="en-US" altLang="zh-CN" dirty="0"/>
          </a:p>
          <a:p>
            <a:r>
              <a:rPr lang="en-US" altLang="zh-CN" dirty="0"/>
              <a:t> No</a:t>
            </a:r>
            <a:r>
              <a:rPr lang="zh-CN" altLang="en-US" dirty="0"/>
              <a:t>， 而是所有的变量带有不确定性</a:t>
            </a:r>
          </a:p>
        </p:txBody>
      </p:sp>
    </p:spTree>
    <p:extLst>
      <p:ext uri="{BB962C8B-B14F-4D97-AF65-F5344CB8AC3E}">
        <p14:creationId xmlns:p14="http://schemas.microsoft.com/office/powerpoint/2010/main" val="420838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提到“</a:t>
            </a:r>
            <a:r>
              <a:rPr lang="en-US" altLang="zh-CN" dirty="0"/>
              <a:t>MC</a:t>
            </a:r>
            <a:r>
              <a:rPr lang="zh-CN" altLang="en-US" dirty="0"/>
              <a:t>”这个词，你会想起什么？</a:t>
            </a:r>
            <a:endParaRPr lang="en-US" altLang="zh-CN" dirty="0"/>
          </a:p>
          <a:p>
            <a:r>
              <a:rPr lang="en-US" altLang="zh-CN" dirty="0"/>
              <a:t> MC</a:t>
            </a:r>
            <a:r>
              <a:rPr lang="zh-CN" altLang="en-US" dirty="0"/>
              <a:t>石头，</a:t>
            </a:r>
            <a:r>
              <a:rPr lang="en-US" altLang="zh-CN" dirty="0"/>
              <a:t>MC</a:t>
            </a:r>
            <a:r>
              <a:rPr lang="zh-CN" altLang="en-US" dirty="0"/>
              <a:t>天佑，</a:t>
            </a:r>
            <a:r>
              <a:rPr lang="en-US" altLang="zh-CN" dirty="0" err="1"/>
              <a:t>MCHotDog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95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蒙特卡洛，赌城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103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以找对象为例</a:t>
            </a:r>
            <a:endParaRPr lang="en-US" altLang="zh-CN" dirty="0"/>
          </a:p>
          <a:p>
            <a:r>
              <a:rPr lang="en-US" altLang="zh-CN" dirty="0"/>
              <a:t> MC</a:t>
            </a:r>
            <a:r>
              <a:rPr lang="zh-CN" altLang="en-US" dirty="0"/>
              <a:t>：有限时间，寻找较好的，一定能找到</a:t>
            </a:r>
            <a:endParaRPr lang="en-US" altLang="zh-CN" dirty="0"/>
          </a:p>
          <a:p>
            <a:r>
              <a:rPr lang="en-US" altLang="zh-CN" dirty="0"/>
              <a:t> LV</a:t>
            </a:r>
            <a:r>
              <a:rPr lang="zh-CN" altLang="en-US" dirty="0"/>
              <a:t>：必须找出全局最好，可能找不到</a:t>
            </a:r>
          </a:p>
        </p:txBody>
      </p:sp>
    </p:spTree>
    <p:extLst>
      <p:ext uri="{BB962C8B-B14F-4D97-AF65-F5344CB8AC3E}">
        <p14:creationId xmlns:p14="http://schemas.microsoft.com/office/powerpoint/2010/main" val="223278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69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8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这台中微子探测器可以检测太阳炸没炸。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/>
              <a:t>它会扔两个色子，如果都是</a:t>
            </a:r>
            <a:r>
              <a:rPr lang="en-US" altLang="zh-CN" dirty="0"/>
              <a:t>6</a:t>
            </a:r>
            <a:r>
              <a:rPr lang="zh-CN" altLang="en-US" dirty="0"/>
              <a:t>，就跟我们说谎，否则说实话。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/>
              <a:t>来试试，探测器！太阳炸了吗？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/>
              <a:t>炸了。</a:t>
            </a:r>
          </a:p>
        </p:txBody>
      </p:sp>
    </p:spTree>
    <p:extLst>
      <p:ext uri="{BB962C8B-B14F-4D97-AF65-F5344CB8AC3E}">
        <p14:creationId xmlns:p14="http://schemas.microsoft.com/office/powerpoint/2010/main" val="25204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频率派：客观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贝叶斯：主观</a:t>
            </a:r>
          </a:p>
        </p:txBody>
      </p:sp>
    </p:spTree>
    <p:extLst>
      <p:ext uri="{BB962C8B-B14F-4D97-AF65-F5344CB8AC3E}">
        <p14:creationId xmlns:p14="http://schemas.microsoft.com/office/powerpoint/2010/main" val="1355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上帝视角，或</a:t>
            </a:r>
            <a:r>
              <a:rPr lang="en-US" altLang="zh-CN" dirty="0"/>
              <a:t>N</a:t>
            </a:r>
            <a:r>
              <a:rPr lang="zh-CN" altLang="en-US" dirty="0"/>
              <a:t>无穷大，频率派和贝叶斯派的结果趋同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真相只有一个，但人类只能看到一部分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根据这一部分，去推断（猜）真相</a:t>
            </a:r>
          </a:p>
        </p:txBody>
      </p:sp>
    </p:spTree>
    <p:extLst>
      <p:ext uri="{BB962C8B-B14F-4D97-AF65-F5344CB8AC3E}">
        <p14:creationId xmlns:p14="http://schemas.microsoft.com/office/powerpoint/2010/main" val="67098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扔色子游戏：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如果是</a:t>
            </a:r>
            <a:r>
              <a:rPr lang="en-US" altLang="zh-CN" dirty="0"/>
              <a:t>6</a:t>
            </a:r>
            <a:r>
              <a:rPr lang="zh-CN" altLang="en-US" dirty="0"/>
              <a:t>，我送你一套北京的房子，三环内南北通透，精装修拎包入住；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如不是</a:t>
            </a:r>
            <a:r>
              <a:rPr lang="en-US" altLang="zh-CN" dirty="0"/>
              <a:t>6</a:t>
            </a:r>
            <a:r>
              <a:rPr lang="zh-CN" altLang="en-US" dirty="0"/>
              <a:t>，你送我一套北京的房子，三环内南北通透，精装修拎包入住。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问：你玩不玩？为什么？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323910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如果选择“玩”，是因为你“相信”、“预设”，自己赢的概率比我高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初生牛犊不怕虎，年轻人就是要豪迈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623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如果连续</a:t>
            </a:r>
            <a:r>
              <a:rPr lang="en-US" altLang="zh-CN" dirty="0"/>
              <a:t>3</a:t>
            </a:r>
            <a:r>
              <a:rPr lang="zh-CN" altLang="en-US" dirty="0"/>
              <a:t>次，都是我赢 </a:t>
            </a:r>
            <a:r>
              <a:rPr lang="en-US" altLang="zh-CN" dirty="0"/>
              <a:t>—— </a:t>
            </a:r>
            <a:r>
              <a:rPr lang="zh-CN" altLang="en-US" dirty="0"/>
              <a:t>怀疑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连续</a:t>
            </a:r>
            <a:r>
              <a:rPr lang="en-US" altLang="zh-CN" dirty="0"/>
              <a:t>10</a:t>
            </a:r>
            <a:r>
              <a:rPr lang="zh-CN" altLang="en-US" dirty="0"/>
              <a:t>次 </a:t>
            </a:r>
            <a:r>
              <a:rPr lang="en-US" altLang="zh-CN" dirty="0"/>
              <a:t>—— </a:t>
            </a:r>
            <a:r>
              <a:rPr lang="zh-CN" altLang="en-US" dirty="0"/>
              <a:t>认定老千</a:t>
            </a:r>
          </a:p>
        </p:txBody>
      </p:sp>
    </p:spTree>
    <p:extLst>
      <p:ext uri="{BB962C8B-B14F-4D97-AF65-F5344CB8AC3E}">
        <p14:creationId xmlns:p14="http://schemas.microsoft.com/office/powerpoint/2010/main" val="254302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658362" y="657775"/>
            <a:ext cx="974475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5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1" y="0"/>
            <a:ext cx="6496049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64B5F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64B5F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2" y="1090763"/>
            <a:ext cx="6635627" cy="2961975"/>
            <a:chOff x="-8178042" y="-4493254"/>
            <a:chExt cx="19483598" cy="6522736"/>
          </a:xfrm>
          <a:solidFill>
            <a:srgbClr val="1265C0"/>
          </a:solidFill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514351" y="1090750"/>
            <a:ext cx="4025925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5159298" y="3731940"/>
            <a:ext cx="1700729" cy="1411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11" y="3731790"/>
            <a:ext cx="1201241" cy="1285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658362" y="657775"/>
            <a:ext cx="974475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5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1" y="0"/>
            <a:ext cx="6496049" cy="5150588"/>
            <a:chOff x="0" y="-7088"/>
            <a:chExt cx="8661398" cy="5150588"/>
          </a:xfrm>
          <a:solidFill>
            <a:srgbClr val="64B5F6"/>
          </a:solidFill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1" y="1090675"/>
            <a:ext cx="6635627" cy="2961975"/>
            <a:chOff x="-8178042" y="-4493254"/>
            <a:chExt cx="19483598" cy="6522736"/>
          </a:xfrm>
          <a:solidFill>
            <a:srgbClr val="1565C0"/>
          </a:solidFill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22331" y="1202000"/>
            <a:ext cx="3818025" cy="274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b="0" i="0">
                <a:solidFill>
                  <a:srgbClr val="FFFF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225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214951" y="1014575"/>
            <a:ext cx="507375" cy="6537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5400" b="1">
                <a:solidFill>
                  <a:srgbClr val="FF9800"/>
                </a:solidFill>
              </a:rPr>
              <a:t>“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10706" y="392575"/>
            <a:ext cx="41193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10706" y="1327350"/>
            <a:ext cx="4599450" cy="314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 b="1" i="0"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10706" y="392575"/>
            <a:ext cx="39438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10706" y="1537988"/>
            <a:ext cx="2533725" cy="272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500"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lvl="1">
              <a:spcBef>
                <a:spcPts val="0"/>
              </a:spcBef>
              <a:buSzPct val="100000"/>
              <a:defRPr sz="1500"/>
            </a:lvl2pPr>
            <a:lvl3pPr lvl="2">
              <a:spcBef>
                <a:spcPts val="0"/>
              </a:spcBef>
              <a:buSzPct val="100000"/>
              <a:defRPr sz="1500"/>
            </a:lvl3pPr>
            <a:lvl4pPr lvl="3">
              <a:spcBef>
                <a:spcPts val="0"/>
              </a:spcBef>
              <a:buSzPct val="100000"/>
              <a:defRPr sz="1500"/>
            </a:lvl4pPr>
            <a:lvl5pPr lvl="4">
              <a:spcBef>
                <a:spcPts val="0"/>
              </a:spcBef>
              <a:buSzPct val="100000"/>
              <a:defRPr sz="1500"/>
            </a:lvl5pPr>
            <a:lvl6pPr lvl="5">
              <a:spcBef>
                <a:spcPts val="0"/>
              </a:spcBef>
              <a:buSzPct val="100000"/>
              <a:defRPr sz="1500"/>
            </a:lvl6pPr>
            <a:lvl7pPr lvl="6">
              <a:spcBef>
                <a:spcPts val="0"/>
              </a:spcBef>
              <a:buSzPct val="100000"/>
              <a:defRPr sz="1500"/>
            </a:lvl7pPr>
            <a:lvl8pPr lvl="7">
              <a:spcBef>
                <a:spcPts val="0"/>
              </a:spcBef>
              <a:buSzPct val="100000"/>
              <a:defRPr sz="1500"/>
            </a:lvl8pPr>
            <a:lvl9pPr lvl="8">
              <a:spcBef>
                <a:spcPts val="0"/>
              </a:spcBef>
              <a:buSzPct val="100000"/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3297092" y="1537988"/>
            <a:ext cx="2533725" cy="272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500"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lvl="1">
              <a:spcBef>
                <a:spcPts val="0"/>
              </a:spcBef>
              <a:buSzPct val="100000"/>
              <a:defRPr sz="1500"/>
            </a:lvl2pPr>
            <a:lvl3pPr lvl="2">
              <a:spcBef>
                <a:spcPts val="0"/>
              </a:spcBef>
              <a:buSzPct val="100000"/>
              <a:defRPr sz="1500"/>
            </a:lvl3pPr>
            <a:lvl4pPr lvl="3">
              <a:spcBef>
                <a:spcPts val="0"/>
              </a:spcBef>
              <a:buSzPct val="100000"/>
              <a:defRPr sz="1500"/>
            </a:lvl4pPr>
            <a:lvl5pPr lvl="4">
              <a:spcBef>
                <a:spcPts val="0"/>
              </a:spcBef>
              <a:buSzPct val="100000"/>
              <a:defRPr sz="1500"/>
            </a:lvl5pPr>
            <a:lvl6pPr lvl="5">
              <a:spcBef>
                <a:spcPts val="0"/>
              </a:spcBef>
              <a:buSzPct val="100000"/>
              <a:defRPr sz="1500"/>
            </a:lvl6pPr>
            <a:lvl7pPr lvl="6">
              <a:spcBef>
                <a:spcPts val="0"/>
              </a:spcBef>
              <a:buSzPct val="100000"/>
              <a:defRPr sz="1500"/>
            </a:lvl7pPr>
            <a:lvl8pPr lvl="7">
              <a:spcBef>
                <a:spcPts val="0"/>
              </a:spcBef>
              <a:buSzPct val="100000"/>
              <a:defRPr sz="1500"/>
            </a:lvl8pPr>
            <a:lvl9pPr lvl="8">
              <a:spcBef>
                <a:spcPts val="0"/>
              </a:spcBef>
              <a:buSzPct val="100000"/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10706" y="392575"/>
            <a:ext cx="39438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>
              <a:solidFill>
                <a:srgbClr val="FFFFFF"/>
              </a:solidFill>
              <a:sym typeface="Roboto Condensed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5493834" cy="174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541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>
              <a:solidFill>
                <a:srgbClr val="FFFFFF"/>
              </a:solidFill>
              <a:sym typeface="Roboto Condensed"/>
            </a:endParaRPr>
          </a:p>
        </p:txBody>
      </p:sp>
      <p:grpSp>
        <p:nvGrpSpPr>
          <p:cNvPr id="4" name="Shape 11"/>
          <p:cNvGrpSpPr/>
          <p:nvPr userDrawn="1"/>
        </p:nvGrpSpPr>
        <p:grpSpPr>
          <a:xfrm>
            <a:off x="1" y="0"/>
            <a:ext cx="6496049" cy="5150588"/>
            <a:chOff x="0" y="-7088"/>
            <a:chExt cx="8661398" cy="5150588"/>
          </a:xfrm>
        </p:grpSpPr>
        <p:sp>
          <p:nvSpPr>
            <p:cNvPr id="5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64B5F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sp>
          <p:nvSpPr>
            <p:cNvPr id="6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64B5F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82719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>
              <a:solidFill>
                <a:srgbClr val="FFFFFF"/>
              </a:solidFill>
              <a:sym typeface="Roboto Condensed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5493834" cy="174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79642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70"/>
          <p:cNvGrpSpPr/>
          <p:nvPr userDrawn="1"/>
        </p:nvGrpSpPr>
        <p:grpSpPr>
          <a:xfrm>
            <a:off x="5210131" y="4472726"/>
            <a:ext cx="1652122" cy="670795"/>
            <a:chOff x="5575242" y="4472723"/>
            <a:chExt cx="2202829" cy="670795"/>
          </a:xfrm>
        </p:grpSpPr>
        <p:sp>
          <p:nvSpPr>
            <p:cNvPr id="17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grpSp>
          <p:nvGrpSpPr>
            <p:cNvPr id="18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2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BBDEF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23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BBDEF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9" name="Shape 75"/>
            <p:cNvGrpSpPr/>
            <p:nvPr/>
          </p:nvGrpSpPr>
          <p:grpSpPr>
            <a:xfrm flipH="1">
              <a:off x="5578209" y="4646738"/>
              <a:ext cx="2199862" cy="304563"/>
              <a:chOff x="-5827146" y="330075"/>
              <a:chExt cx="12276012" cy="1699567"/>
            </a:xfrm>
          </p:grpSpPr>
          <p:sp>
            <p:nvSpPr>
              <p:cNvPr id="20" name="Shape 76"/>
              <p:cNvSpPr/>
              <p:nvPr/>
            </p:nvSpPr>
            <p:spPr>
              <a:xfrm>
                <a:off x="-5827146" y="330140"/>
                <a:ext cx="10612203" cy="1699502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21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grpSp>
        <p:nvGrpSpPr>
          <p:cNvPr id="5" name="Shape 62"/>
          <p:cNvGrpSpPr/>
          <p:nvPr userDrawn="1"/>
        </p:nvGrpSpPr>
        <p:grpSpPr>
          <a:xfrm>
            <a:off x="0" y="0"/>
            <a:ext cx="5304323" cy="1327315"/>
            <a:chOff x="-4" y="40"/>
            <a:chExt cx="7072430" cy="1327315"/>
          </a:xfrm>
        </p:grpSpPr>
        <p:sp>
          <p:nvSpPr>
            <p:cNvPr id="9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05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64B5F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0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4B5F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0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1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6"/>
              <a:chExt cx="15574608" cy="1699501"/>
            </a:xfrm>
          </p:grpSpPr>
          <p:sp>
            <p:nvSpPr>
              <p:cNvPr id="12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1565C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0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" name="Shape 69"/>
              <p:cNvSpPr/>
              <p:nvPr/>
            </p:nvSpPr>
            <p:spPr>
              <a:xfrm>
                <a:off x="4783025" y="330076"/>
                <a:ext cx="1699499" cy="1699501"/>
              </a:xfrm>
              <a:prstGeom prst="rtTriangle">
                <a:avLst/>
              </a:prstGeom>
              <a:solidFill>
                <a:srgbClr val="1265C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0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713500" y="4636500"/>
            <a:ext cx="111555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 algn="r">
              <a:defRPr sz="1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  <a:sym typeface="Roboto Condensed"/>
              </a:rPr>
              <a:pPr/>
              <a:t>‹#›</a:t>
            </a:fld>
            <a:endParaRPr lang="en">
              <a:solidFill>
                <a:srgbClr val="FFFFFF"/>
              </a:solidFill>
              <a:sym typeface="Roboto Condensed"/>
            </a:endParaRPr>
          </a:p>
        </p:txBody>
      </p:sp>
      <p:sp>
        <p:nvSpPr>
          <p:cNvPr id="25" name="Title Placeholder 24"/>
          <p:cNvSpPr>
            <a:spLocks noGrp="1"/>
          </p:cNvSpPr>
          <p:nvPr>
            <p:ph type="title"/>
          </p:nvPr>
        </p:nvSpPr>
        <p:spPr>
          <a:xfrm>
            <a:off x="471488" y="274638"/>
            <a:ext cx="5915025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这是标题</a:t>
            </a:r>
            <a:r>
              <a:rPr lang="en-US" altLang="zh-CN" dirty="0"/>
              <a:t>1234ABCD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4" y="4690688"/>
            <a:ext cx="1086749" cy="4528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23" y="4772721"/>
            <a:ext cx="1172481" cy="272967"/>
          </a:xfrm>
          <a:prstGeom prst="rect">
            <a:avLst/>
          </a:prstGeom>
        </p:spPr>
      </p:pic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471488" y="1370013"/>
            <a:ext cx="5915025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8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800" b="1" i="0" u="none" strike="noStrike" cap="none">
          <a:solidFill>
            <a:schemeClr val="bg1"/>
          </a:solidFill>
          <a:latin typeface="Lantinghei SC Demibold" charset="-122"/>
          <a:ea typeface="Lantinghei SC Demibold" charset="-122"/>
          <a:cs typeface="Lantinghei SC Demibold" charset="-122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71450" marR="0" lvl="0" indent="-171450" algn="l" rtl="0" eaLnBrk="1" hangingPunct="1">
        <a:lnSpc>
          <a:spcPct val="150000"/>
        </a:lnSpc>
        <a:spcBef>
          <a:spcPts val="0"/>
        </a:spcBef>
        <a:spcAft>
          <a:spcPts val="0"/>
        </a:spcAft>
        <a:buClr>
          <a:srgbClr val="1565C0"/>
        </a:buClr>
        <a:buFont typeface="Wingdings" charset="2"/>
        <a:buChar char="§"/>
        <a:defRPr sz="2000" b="1" i="0" u="none" strike="noStrike" cap="none">
          <a:solidFill>
            <a:srgbClr val="000000"/>
          </a:solidFill>
          <a:latin typeface="Lantinghei SC Demibold" charset="-122"/>
          <a:ea typeface="Lantinghei SC Demibold" charset="-122"/>
          <a:cs typeface="Lantinghei SC Demibold" charset="-122"/>
          <a:sym typeface="Arial"/>
        </a:defRPr>
      </a:lvl1pPr>
      <a:lvl2pPr marL="171450" marR="0" lvl="1" indent="-171450" algn="l" rtl="0" eaLnBrk="1" hangingPunct="1">
        <a:lnSpc>
          <a:spcPct val="100000"/>
        </a:lnSpc>
        <a:spcBef>
          <a:spcPts val="0"/>
        </a:spcBef>
        <a:spcAft>
          <a:spcPts val="0"/>
        </a:spcAft>
        <a:buFont typeface="Wingdings" charset="2"/>
        <a:buChar char="§"/>
        <a:defRPr sz="1600" b="0" i="0" u="none" strike="noStrike" cap="none">
          <a:solidFill>
            <a:srgbClr val="000000"/>
          </a:solidFill>
          <a:latin typeface="Source Han Sans SC Light" charset="-122"/>
          <a:ea typeface="Source Han Sans SC Light" charset="-122"/>
          <a:cs typeface="Source Han Sans SC Light" charset="-122"/>
          <a:sym typeface="Arial"/>
        </a:defRPr>
      </a:lvl2pPr>
      <a:lvl3pPr marL="171450" marR="0" lvl="2" indent="-171450" algn="l" rtl="0" eaLnBrk="1" hangingPunct="1">
        <a:lnSpc>
          <a:spcPct val="150000"/>
        </a:lnSpc>
        <a:spcBef>
          <a:spcPts val="0"/>
        </a:spcBef>
        <a:spcAft>
          <a:spcPts val="0"/>
        </a:spcAft>
        <a:buClr>
          <a:srgbClr val="1565C0"/>
        </a:buClr>
        <a:buFont typeface="Wingdings" charset="2"/>
        <a:buChar char="§"/>
        <a:defRPr sz="1600" b="0" i="0" u="none" strike="noStrike" cap="none">
          <a:solidFill>
            <a:srgbClr val="000000"/>
          </a:solidFill>
          <a:latin typeface="Lantinghei SC Extralight" charset="-122"/>
          <a:ea typeface="Lantinghei SC Extralight" charset="-122"/>
          <a:cs typeface="Lantinghei SC Extralight" charset="-122"/>
          <a:sym typeface="Arial"/>
        </a:defRPr>
      </a:lvl3pPr>
      <a:lvl4pPr marL="171450" marR="0" lvl="3" indent="-171450" algn="l" rtl="0" eaLnBrk="1" hangingPunct="1">
        <a:lnSpc>
          <a:spcPct val="150000"/>
        </a:lnSpc>
        <a:spcBef>
          <a:spcPts val="0"/>
        </a:spcBef>
        <a:spcAft>
          <a:spcPts val="0"/>
        </a:spcAft>
        <a:buClr>
          <a:srgbClr val="1565C0"/>
        </a:buClr>
        <a:buFont typeface="Wingdings" charset="2"/>
        <a:buChar char="§"/>
        <a:defRPr sz="1200" b="0" i="0" u="none" strike="noStrike" cap="none">
          <a:solidFill>
            <a:srgbClr val="000000"/>
          </a:solidFill>
          <a:latin typeface="Source Han Sans SC Light" charset="-122"/>
          <a:ea typeface="Source Han Sans SC Light" charset="-122"/>
          <a:cs typeface="Source Han Sans SC Light" charset="-122"/>
          <a:sym typeface="Arial"/>
        </a:defRPr>
      </a:lvl4pPr>
      <a:lvl5pPr marL="171450" marR="0" lvl="4" indent="-171450" algn="l" rtl="0" eaLnBrk="1" hangingPunct="1">
        <a:lnSpc>
          <a:spcPct val="150000"/>
        </a:lnSpc>
        <a:spcBef>
          <a:spcPts val="0"/>
        </a:spcBef>
        <a:spcAft>
          <a:spcPts val="0"/>
        </a:spcAft>
        <a:buClr>
          <a:srgbClr val="1565C0"/>
        </a:buClr>
        <a:buFont typeface="Wingdings" charset="2"/>
        <a:buChar char="§"/>
        <a:defRPr sz="1000" b="0" i="0" u="none" strike="noStrike" cap="none">
          <a:solidFill>
            <a:srgbClr val="000000"/>
          </a:solidFill>
          <a:latin typeface="Lantinghei SC Extralight" charset="-122"/>
          <a:ea typeface="Lantinghei SC Extralight" charset="-122"/>
          <a:cs typeface="Lantinghei SC Extralight" charset="-122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7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zhi.im/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hyperlink" Target="http://edwardlib.org/getting-started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tensorflow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izhi.im/" TargetMode="External"/><Relationship Id="rId4" Type="http://schemas.openxmlformats.org/officeDocument/2006/relationships/hyperlink" Target="http://edwardlib.org/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sina.lt/feV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514351" y="1461001"/>
            <a:ext cx="4025925" cy="2221425"/>
          </a:xfrm>
          <a:prstGeom prst="rect">
            <a:avLst/>
          </a:prstGeom>
        </p:spPr>
        <p:txBody>
          <a:bodyPr wrap="square" lIns="68569" tIns="68569" rIns="68569" bIns="68569" anchor="ctr" anchorCtr="0">
            <a:noAutofit/>
          </a:bodyPr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与概率编程</a:t>
            </a:r>
            <a:endParaRPr lang="en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2A78E0A-D4A1-4786-9D10-B163AB10D225}"/>
              </a:ext>
            </a:extLst>
          </p:cNvPr>
          <p:cNvSpPr/>
          <p:nvPr/>
        </p:nvSpPr>
        <p:spPr>
          <a:xfrm>
            <a:off x="514351" y="4222871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ea typeface="Lantinghei SC Demibold"/>
              </a:rPr>
              <a:t>王文凯 </a:t>
            </a:r>
            <a:r>
              <a:rPr lang="en-US" altLang="zh-CN" sz="2000" b="1" dirty="0">
                <a:ea typeface="Lantinghei SC Demibold"/>
              </a:rPr>
              <a:t>Kaiser</a:t>
            </a:r>
          </a:p>
          <a:p>
            <a:r>
              <a:rPr lang="zh-CN" altLang="en-US" sz="2000" b="1" dirty="0">
                <a:ea typeface="Lantinghei SC Demibold"/>
              </a:rPr>
              <a:t>景略集智 </a:t>
            </a:r>
            <a:r>
              <a:rPr lang="en-US" altLang="zh-CN" sz="2000" b="1" dirty="0">
                <a:ea typeface="Lantinghei SC Demibold"/>
              </a:rPr>
              <a:t>CEO</a:t>
            </a:r>
            <a:endParaRPr lang="zh-CN" altLang="en-US" sz="2000" b="1" dirty="0">
              <a:ea typeface="Lantinghei SC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2331" y="1202000"/>
            <a:ext cx="3958378" cy="274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When the facts change, I change my opinion. What do you do, sir?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——</a:t>
            </a:r>
            <a:r>
              <a:rPr lang="en-US" altLang="zh-CN" dirty="0"/>
              <a:t>John Keynes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10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939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904E850A-FD05-47A5-A64A-4341EE55CAA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  <a:sym typeface="Roboto Condensed"/>
              </a:rPr>
              <a:pPr/>
              <a:t>11</a:t>
            </a:fld>
            <a:endParaRPr lang="en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CC5330B-0071-4FD7-A96B-24FC0E3B0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52"/>
          <a:stretch/>
        </p:blipFill>
        <p:spPr>
          <a:xfrm>
            <a:off x="0" y="0"/>
            <a:ext cx="6858000" cy="1704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5733C4-B5C4-412E-B1C9-F826C4335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19"/>
          <a:stretch/>
        </p:blipFill>
        <p:spPr>
          <a:xfrm>
            <a:off x="0" y="1704975"/>
            <a:ext cx="6858000" cy="28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23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705" y="1327349"/>
            <a:ext cx="5780569" cy="1100993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zh-CN" altLang="en-US" dirty="0"/>
              <a:t>骑白马的不一定是王子，也可能是</a:t>
            </a:r>
            <a:r>
              <a:rPr lang="zh-CN" altLang="en-US" dirty="0" smtClean="0"/>
              <a:t>唐僧</a:t>
            </a:r>
            <a:r>
              <a:rPr lang="en-US" altLang="zh-CN" dirty="0" smtClean="0"/>
              <a:t>”</a:t>
            </a:r>
            <a:endParaRPr lang="en-US" altLang="zh-CN" dirty="0"/>
          </a:p>
          <a:p>
            <a:r>
              <a:rPr lang="zh-CN" altLang="en-US" dirty="0"/>
              <a:t> 试分析其中的先验概率、观测结果、后验概率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12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43146D2-50CB-4F5B-873C-9027D70F6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491"/>
          <a:stretch/>
        </p:blipFill>
        <p:spPr>
          <a:xfrm>
            <a:off x="1629000" y="2428342"/>
            <a:ext cx="3600000" cy="220815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FAEC70BC-E2AA-43FF-8804-D0F9500DB0F6}"/>
              </a:ext>
            </a:extLst>
          </p:cNvPr>
          <p:cNvSpPr txBox="1">
            <a:spLocks/>
          </p:cNvSpPr>
          <p:nvPr/>
        </p:nvSpPr>
        <p:spPr>
          <a:xfrm>
            <a:off x="610704" y="2428342"/>
            <a:ext cx="5780569" cy="2208158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2000" b="1" i="0" u="none" strike="noStrike" cap="none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Arial"/>
              </a:defRPr>
            </a:lvl1pPr>
            <a:lvl2pPr marL="171450" marR="0" lvl="1" indent="-171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 sz="1600" b="0" i="0" u="none" strike="noStrike" cap="none">
                <a:solidFill>
                  <a:srgbClr val="000000"/>
                </a:solidFill>
                <a:latin typeface="Source Han Sans SC Light" charset="-122"/>
                <a:ea typeface="Source Han Sans SC Light" charset="-122"/>
                <a:cs typeface="Source Han Sans SC Light" charset="-122"/>
                <a:sym typeface="Arial"/>
              </a:defRPr>
            </a:lvl2pPr>
            <a:lvl3pPr marL="171450" marR="0" lvl="2" indent="-171450" algn="l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600" b="0" i="0" u="none" strike="noStrike" cap="none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Arial"/>
              </a:defRPr>
            </a:lvl3pPr>
            <a:lvl4pPr marL="171450" marR="0" lvl="3" indent="-171450" algn="l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200" b="0" i="0" u="none" strike="noStrike" cap="none">
                <a:solidFill>
                  <a:srgbClr val="000000"/>
                </a:solidFill>
                <a:latin typeface="Source Han Sans SC Light" charset="-122"/>
                <a:ea typeface="Source Han Sans SC Light" charset="-122"/>
                <a:cs typeface="Source Han Sans SC Light" charset="-122"/>
                <a:sym typeface="Arial"/>
              </a:defRPr>
            </a:lvl4pPr>
            <a:lvl5pPr marL="171450" marR="0" lvl="4" indent="-171450" algn="l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000" b="0" i="0" u="none" strike="noStrike" cap="none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 P</a:t>
            </a:r>
            <a:r>
              <a:rPr lang="zh-CN" altLang="en-US" sz="1400" dirty="0"/>
              <a:t>（王子）</a:t>
            </a:r>
            <a:endParaRPr lang="en-US" altLang="zh-CN" sz="1400" dirty="0"/>
          </a:p>
          <a:p>
            <a:r>
              <a:rPr lang="zh-CN" altLang="en-US" sz="1400" dirty="0"/>
              <a:t> 袈裟，锡杖，佛冠，孙悟空，猪八戒，沙和尚</a:t>
            </a:r>
            <a:endParaRPr lang="en-US" altLang="zh-CN" sz="1400" dirty="0"/>
          </a:p>
          <a:p>
            <a:r>
              <a:rPr lang="en-US" altLang="zh-CN" sz="1400" dirty="0"/>
              <a:t> P</a:t>
            </a:r>
            <a:r>
              <a:rPr lang="zh-CN" altLang="en-US" sz="1400" dirty="0"/>
              <a:t>（王子</a:t>
            </a:r>
            <a:r>
              <a:rPr lang="en-US" altLang="zh-CN" sz="1400" dirty="0"/>
              <a:t>|</a:t>
            </a:r>
            <a:r>
              <a:rPr lang="zh-CN" altLang="en-US" sz="1400" dirty="0"/>
              <a:t>袈裟，锡杖，孙悟空，猪八戒，沙和尚）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 P</a:t>
            </a:r>
            <a:r>
              <a:rPr lang="zh-CN" altLang="en-US" sz="1400" dirty="0"/>
              <a:t>（唐僧</a:t>
            </a:r>
            <a:r>
              <a:rPr lang="en-US" altLang="zh-CN" sz="1400" dirty="0"/>
              <a:t>|</a:t>
            </a:r>
            <a:r>
              <a:rPr lang="zh-CN" altLang="en-US" sz="1400" dirty="0"/>
              <a:t>袈裟，锡杖，孙悟空，猪八戒，沙和尚）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7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9DEEFCC-49D3-473D-8ADD-0D1E83EB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Bayes’theorem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123EA663-4766-4D8D-8CBF-96FB999C96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13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906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3BB639-C0F5-4346-9887-4CFE425E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Exercise-2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4">
                <a:extLst>
                  <a:ext uri="{FF2B5EF4-FFF2-40B4-BE49-F238E27FC236}">
                    <a16:creationId xmlns="" xmlns:a16="http://schemas.microsoft.com/office/drawing/2014/main" id="{40057027-EF9B-4362-B608-FC2D243414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0705" y="1327350"/>
                <a:ext cx="5618645" cy="3145500"/>
              </a:xfrm>
            </p:spPr>
            <p:txBody>
              <a:bodyPr/>
              <a:lstStyle/>
              <a:p>
                <a:r>
                  <a:rPr lang="en-US" altLang="zh-CN" dirty="0" smtClean="0"/>
                  <a:t>A = </a:t>
                </a:r>
                <a:r>
                  <a:rPr lang="zh-CN" altLang="en-US" dirty="0"/>
                  <a:t>唐僧；</a:t>
                </a:r>
                <a:r>
                  <a:rPr lang="en-US" altLang="zh-CN" dirty="0" smtClean="0"/>
                  <a:t>P(</a:t>
                </a:r>
                <a14:m>
                  <m:oMath xmlns:m="http://schemas.openxmlformats.org/officeDocument/2006/math">
                    <m:r>
                      <a:rPr lang="mr-IN" altLang="zh-CN" b="1" i="0" smtClean="0">
                        <a:latin typeface="Cambria Math" charset="0"/>
                      </a:rPr>
                      <m:t>𝐀</m:t>
                    </m:r>
                  </m:oMath>
                </a14:m>
                <a:r>
                  <a:rPr lang="en-US" altLang="zh-CN" dirty="0"/>
                  <a:t>)=1/21, </a:t>
                </a:r>
                <a:r>
                  <a:rPr lang="en-US" altLang="zh-CN" dirty="0" smtClean="0"/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0" dirty="0" smtClean="0">
                            <a:latin typeface="Cambria Math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lang="en-US" altLang="zh-CN" dirty="0" smtClean="0"/>
                  <a:t>)=</a:t>
                </a:r>
                <a:r>
                  <a:rPr lang="en-US" altLang="zh-CN" dirty="0"/>
                  <a:t>20/21</a:t>
                </a:r>
              </a:p>
              <a:p>
                <a:r>
                  <a:rPr lang="en-US" altLang="zh-CN" dirty="0"/>
                  <a:t>B = </a:t>
                </a:r>
                <a:r>
                  <a:rPr lang="zh-CN" altLang="en-US" dirty="0"/>
                  <a:t>土地公指认；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charset="0"/>
                      </a:rPr>
                      <m:t>𝐁</m:t>
                    </m:r>
                    <m:r>
                      <a:rPr lang="en-US" altLang="zh-CN" b="1" i="0" smtClean="0">
                        <a:latin typeface="Cambria Math" charset="0"/>
                      </a:rPr>
                      <m:t>|</m:t>
                    </m:r>
                    <m:r>
                      <a:rPr lang="mr-IN" altLang="zh-CN">
                        <a:latin typeface="Cambria Math" charset="0"/>
                      </a:rPr>
                      <m:t>𝐀</m:t>
                    </m:r>
                  </m:oMath>
                </a14:m>
                <a:r>
                  <a:rPr lang="en-US" altLang="zh-CN" dirty="0"/>
                  <a:t>)=0.95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xmlns="" id="{40057027-EF9B-4362-B608-FC2D24341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0705" y="1327350"/>
                <a:ext cx="5618645" cy="3145500"/>
              </a:xfrm>
              <a:blipFill rotWithShape="0"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24B78A8D-A295-4E67-93A3-3ADB514234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14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D81D79C6-9602-459B-9224-E804A3251D9E}"/>
              </a:ext>
            </a:extLst>
          </p:cNvPr>
          <p:cNvCxnSpPr>
            <a:cxnSpLocks/>
          </p:cNvCxnSpPr>
          <p:nvPr/>
        </p:nvCxnSpPr>
        <p:spPr>
          <a:xfrm>
            <a:off x="664922" y="2571750"/>
            <a:ext cx="5528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322305" y="2725864"/>
            <a:ext cx="4195444" cy="1910636"/>
            <a:chOff x="1322305" y="2725864"/>
            <a:chExt cx="4195444" cy="1910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="" xmlns:a16="http://schemas.microsoft.com/office/drawing/2014/main" id="{BB43452E-5C8A-4EC3-92AD-0E031FC81D08}"/>
                    </a:ext>
                  </a:extLst>
                </p:cNvPr>
                <p:cNvSpPr txBox="1"/>
                <p:nvPr/>
              </p:nvSpPr>
              <p:spPr>
                <a:xfrm>
                  <a:off x="2538179" y="2725864"/>
                  <a:ext cx="1781642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B43452E-5C8A-4EC3-92AD-0E031FC81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179" y="2725864"/>
                  <a:ext cx="1781642" cy="4563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13" t="-1333" r="-683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91A70FC5-ACF9-416F-ABC0-D29CF0FA0D35}"/>
                </a:ext>
              </a:extLst>
            </p:cNvPr>
            <p:cNvGrpSpPr/>
            <p:nvPr/>
          </p:nvGrpSpPr>
          <p:grpSpPr>
            <a:xfrm>
              <a:off x="1322305" y="3336320"/>
              <a:ext cx="4195444" cy="655052"/>
              <a:chOff x="1331278" y="3722232"/>
              <a:chExt cx="4195444" cy="6550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="" xmlns:a16="http://schemas.microsoft.com/office/drawing/2014/main" id="{B7B67FB8-35BD-4DBE-9A3A-0F60E52ED076}"/>
                      </a:ext>
                    </a:extLst>
                  </p:cNvPr>
                  <p:cNvSpPr txBox="1"/>
                  <p:nvPr/>
                </p:nvSpPr>
                <p:spPr>
                  <a:xfrm>
                    <a:off x="1331278" y="3722232"/>
                    <a:ext cx="4195444" cy="2517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B7B67FB8-35BD-4DBE-9A3A-0F60E52ED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1278" y="3722232"/>
                    <a:ext cx="4195444" cy="2517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27" r="-4651" b="-190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="" xmlns:a16="http://schemas.microsoft.com/office/drawing/2014/main" id="{85249752-1A75-4EBD-B2E4-237CAB97E095}"/>
                      </a:ext>
                    </a:extLst>
                  </p:cNvPr>
                  <p:cNvSpPr txBox="1"/>
                  <p:nvPr/>
                </p:nvSpPr>
                <p:spPr>
                  <a:xfrm>
                    <a:off x="1728512" y="3973968"/>
                    <a:ext cx="2527359" cy="4033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=0.95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+0.05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=0.093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85249752-1A75-4EBD-B2E4-237CAB97E0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8512" y="3973968"/>
                    <a:ext cx="2527359" cy="4033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515" r="-723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="" xmlns:a16="http://schemas.microsoft.com/office/drawing/2014/main" id="{15DDCA89-277C-4B04-85DF-BB80A6BA4482}"/>
                    </a:ext>
                  </a:extLst>
                </p:cNvPr>
                <p:cNvSpPr txBox="1"/>
                <p:nvPr/>
              </p:nvSpPr>
              <p:spPr>
                <a:xfrm>
                  <a:off x="2235404" y="4155022"/>
                  <a:ext cx="2387192" cy="4814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0.95 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type m:val="skw"/>
                                <m:ctrlPr>
                                  <a:rPr lang="en-US" altLang="zh-CN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0.093</m:t>
                            </m:r>
                          </m:den>
                        </m:f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=0.487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5DDCA89-277C-4B04-85DF-BB80A6BA4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404" y="4155022"/>
                  <a:ext cx="2387192" cy="4814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074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0B3C70E-E5DC-409C-B3A7-5964BE3A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Exercise-2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85DE5DBC-E616-466E-BA81-D419EAA347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15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4BADB7D-33D8-4FF7-AD86-7B524E6C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151"/>
            <a:ext cx="6858000" cy="24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4124E9C-212C-45E1-B955-D37915B4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5" y="392575"/>
            <a:ext cx="4689427" cy="766200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Bayes in </a:t>
            </a:r>
            <a:r>
              <a:rPr lang="en-US" altLang="zh-CN" sz="2000" dirty="0" smtClean="0"/>
              <a:t>Machine </a:t>
            </a:r>
            <a:r>
              <a:rPr lang="en-US" altLang="zh-CN" sz="2000" dirty="0"/>
              <a:t>Learning</a:t>
            </a:r>
            <a:endParaRPr lang="zh-CN" altLang="en-US" sz="2000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8BF0B96-4716-4F8D-B56A-80B4AA20D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706" y="1327350"/>
            <a:ext cx="4002094" cy="31455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 A -&gt; 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:</a:t>
            </a:r>
            <a:r>
              <a:rPr lang="el-GR" altLang="zh-CN" dirty="0" smtClean="0"/>
              <a:t> </a:t>
            </a:r>
            <a:r>
              <a:rPr lang="el-GR" altLang="zh-CN" dirty="0"/>
              <a:t>θ</a:t>
            </a:r>
            <a:r>
              <a:rPr lang="zh-CN" altLang="en-US" dirty="0"/>
              <a:t>；</a:t>
            </a:r>
            <a:r>
              <a:rPr lang="en-US" altLang="zh-CN" dirty="0"/>
              <a:t>B -&gt; data: X</a:t>
            </a:r>
          </a:p>
          <a:p>
            <a:endParaRPr lang="en-US" altLang="zh-CN" i="1" dirty="0"/>
          </a:p>
          <a:p>
            <a:r>
              <a:rPr lang="en-US" altLang="zh-CN" dirty="0"/>
              <a:t>P(</a:t>
            </a:r>
            <a:r>
              <a:rPr lang="el-GR" altLang="zh-CN" dirty="0"/>
              <a:t>θ</a:t>
            </a:r>
            <a:r>
              <a:rPr lang="en-US" altLang="zh-CN" dirty="0"/>
              <a:t>|X) = P(X|</a:t>
            </a:r>
            <a:r>
              <a:rPr lang="el-GR" altLang="zh-CN" dirty="0"/>
              <a:t>θ</a:t>
            </a:r>
            <a:r>
              <a:rPr lang="en-US" altLang="zh-CN" dirty="0"/>
              <a:t>)P(</a:t>
            </a:r>
            <a:r>
              <a:rPr lang="el-GR" altLang="zh-CN" dirty="0"/>
              <a:t>θ</a:t>
            </a:r>
            <a:r>
              <a:rPr lang="en-US" altLang="zh-CN" dirty="0"/>
              <a:t>)/P(X)</a:t>
            </a:r>
            <a:br>
              <a:rPr lang="en-US" altLang="zh-CN" dirty="0"/>
            </a:br>
            <a:r>
              <a:rPr lang="en-US" altLang="zh-CN" dirty="0"/>
              <a:t>	  </a:t>
            </a:r>
            <a:r>
              <a:rPr lang="zh-CN" altLang="en-US" dirty="0"/>
              <a:t>∝ </a:t>
            </a:r>
            <a:r>
              <a:rPr lang="en-US" altLang="zh-CN" dirty="0"/>
              <a:t>P(X|</a:t>
            </a:r>
            <a:r>
              <a:rPr lang="el-GR" altLang="zh-CN" dirty="0"/>
              <a:t>θ</a:t>
            </a:r>
            <a:r>
              <a:rPr lang="en-US" altLang="zh-CN" dirty="0"/>
              <a:t>)P(</a:t>
            </a:r>
            <a:r>
              <a:rPr lang="el-GR" altLang="zh-CN" dirty="0"/>
              <a:t>θ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zh-CN" altLang="en-US" dirty="0" smtClean="0"/>
              <a:t>澳门首家线上赌场上线啦！美女荷官，在线发牌。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┋◆</a:t>
            </a:r>
            <a:r>
              <a:rPr lang="zh-CN" altLang="en-US" dirty="0" smtClean="0"/>
              <a:t>冃</a:t>
            </a:r>
            <a:r>
              <a:rPr lang="en-US" altLang="zh-CN" dirty="0" smtClean="0"/>
              <a:t>.</a:t>
            </a:r>
            <a:r>
              <a:rPr lang="zh-CN" altLang="en-US" dirty="0" smtClean="0"/>
              <a:t>狌</a:t>
            </a:r>
            <a:r>
              <a:rPr lang="en-US" altLang="zh-CN" dirty="0" smtClean="0"/>
              <a:t>.</a:t>
            </a:r>
            <a:r>
              <a:rPr lang="zh-CN" altLang="en-US" dirty="0" smtClean="0"/>
              <a:t>交</a:t>
            </a:r>
            <a:r>
              <a:rPr lang="en-US" altLang="zh-CN" dirty="0" smtClean="0"/>
              <a:t>.</a:t>
            </a:r>
            <a:r>
              <a:rPr lang="zh-CN" altLang="en-US" dirty="0" smtClean="0"/>
              <a:t>伖</a:t>
            </a:r>
            <a:r>
              <a:rPr lang="en-US" altLang="zh-CN" dirty="0" smtClean="0"/>
              <a:t>,</a:t>
            </a:r>
            <a:r>
              <a:rPr lang="zh-CN" altLang="en-US" dirty="0" smtClean="0"/>
              <a:t>释</a:t>
            </a:r>
            <a:r>
              <a:rPr lang="en-US" altLang="zh-CN" dirty="0" smtClean="0"/>
              <a:t>.</a:t>
            </a:r>
            <a:r>
              <a:rPr lang="zh-CN" altLang="en-US" dirty="0" smtClean="0"/>
              <a:t>鲂</a:t>
            </a:r>
            <a:r>
              <a:rPr lang="en-US" altLang="zh-CN" dirty="0" smtClean="0"/>
              <a:t>.</a:t>
            </a:r>
            <a:r>
              <a:rPr lang="zh-CN" altLang="en-US" dirty="0" smtClean="0"/>
              <a:t>压</a:t>
            </a:r>
            <a:r>
              <a:rPr lang="en-US" altLang="zh-CN" dirty="0" smtClean="0"/>
              <a:t>.</a:t>
            </a:r>
            <a:r>
              <a:rPr lang="zh-CN" altLang="en-US" dirty="0" smtClean="0"/>
              <a:t>劦、棑</a:t>
            </a:r>
            <a:r>
              <a:rPr lang="en-US" altLang="zh-CN" dirty="0" smtClean="0"/>
              <a:t>.</a:t>
            </a:r>
            <a:r>
              <a:rPr lang="zh-CN" altLang="en-US" dirty="0" smtClean="0"/>
              <a:t>解</a:t>
            </a:r>
            <a:r>
              <a:rPr lang="en-US" altLang="zh-CN" dirty="0" smtClean="0"/>
              <a:t>.</a:t>
            </a:r>
            <a:r>
              <a:rPr lang="zh-CN" altLang="en-US" dirty="0" smtClean="0"/>
              <a:t>漃</a:t>
            </a:r>
            <a:r>
              <a:rPr lang="en-US" altLang="zh-CN" dirty="0" smtClean="0"/>
              <a:t>.</a:t>
            </a:r>
            <a:r>
              <a:rPr lang="zh-CN" altLang="en-US" dirty="0" smtClean="0"/>
              <a:t>瘼◆ 真人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视</a:t>
            </a:r>
            <a:r>
              <a:rPr lang="en-US" altLang="zh-CN" dirty="0" smtClean="0"/>
              <a:t>||</a:t>
            </a:r>
            <a:r>
              <a:rPr lang="zh-CN" altLang="en-US" dirty="0" smtClean="0"/>
              <a:t>频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401B141-A9FD-43A1-A848-A7192F667F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16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7753C28F-E77F-4FA6-8142-F3F82A55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00" y="392575"/>
            <a:ext cx="766200" cy="76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76A06ACA-E6D8-4485-AB1E-1CC4CDFB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800" y="1676137"/>
            <a:ext cx="18669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8A978C1-F953-4128-BA00-A0A9E0258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6" y="392575"/>
            <a:ext cx="4618294" cy="766200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Probabilistic Programming</a:t>
            </a:r>
            <a:r>
              <a:rPr lang="en-US" altLang="zh-CN" sz="2000" dirty="0"/>
              <a:t>?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D2654800-CC67-45EA-8C25-46C2C963E14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17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2164768-15E8-420C-AC4E-2047E8B6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00" y="173940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PP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对数据的依赖小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18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06" y="1449665"/>
            <a:ext cx="2880000" cy="29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02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C03BF0A-0B0D-4A00-844F-2CE09B43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MC?</a:t>
            </a:r>
            <a:r>
              <a:rPr lang="zh-CN" altLang="en-US" dirty="0"/>
              <a:t> </a:t>
            </a:r>
            <a:r>
              <a:rPr lang="en-US" altLang="zh-CN" dirty="0"/>
              <a:t>MCMC?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82C9EE2D-4DF8-418D-A8A2-107C3BCB1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441B5350-9A52-4A98-972C-A3D3F867F4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1E6FE13-5079-4667-B4A3-C83ED67A4A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19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B4F7040-25C1-42C9-A2FB-52CC48CF5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5" r="2707"/>
          <a:stretch/>
        </p:blipFill>
        <p:spPr>
          <a:xfrm>
            <a:off x="3297092" y="1537988"/>
            <a:ext cx="2533725" cy="2724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056DC32A-CF82-42F3-8C31-501964996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5" r="20152"/>
          <a:stretch/>
        </p:blipFill>
        <p:spPr>
          <a:xfrm>
            <a:off x="610706" y="1537988"/>
            <a:ext cx="2533725" cy="27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sp>
        <p:nvSpPr>
          <p:cNvPr id="5" name="Shape 213"/>
          <p:cNvSpPr txBox="1">
            <a:spLocks/>
          </p:cNvSpPr>
          <p:nvPr/>
        </p:nvSpPr>
        <p:spPr>
          <a:xfrm>
            <a:off x="956363" y="2416238"/>
            <a:ext cx="4945275" cy="869850"/>
          </a:xfrm>
          <a:prstGeom prst="rect">
            <a:avLst/>
          </a:prstGeom>
        </p:spPr>
        <p:txBody>
          <a:bodyPr vert="horz" wrap="square" lIns="68569" tIns="68569" rIns="68569" bIns="68569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Arial"/>
              </a:defRPr>
            </a:lvl1pPr>
          </a:lstStyle>
          <a:p>
            <a:pPr algn="ctr"/>
            <a:r>
              <a:rPr lang="zh-CN" altLang="en-US" sz="4500" dirty="0">
                <a:solidFill>
                  <a:srgbClr val="FF9800"/>
                </a:solidFill>
              </a:rPr>
              <a:t>王文凯</a:t>
            </a:r>
            <a:endParaRPr lang="en" sz="4500" dirty="0">
              <a:solidFill>
                <a:srgbClr val="FF9800"/>
              </a:solidFill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956363" y="3065438"/>
            <a:ext cx="4945275" cy="1006650"/>
          </a:xfrm>
          <a:prstGeom prst="rect">
            <a:avLst/>
          </a:prstGeom>
        </p:spPr>
        <p:txBody>
          <a:bodyPr vert="horz" wrap="square" lIns="68569" tIns="68569" rIns="68569" bIns="68569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2000" b="1" i="0" u="none" strike="noStrike" cap="none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Arial"/>
              </a:defRPr>
            </a:lvl1pPr>
            <a:lvl2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 sz="1600" b="0" i="0" u="none" strike="noStrike" cap="none">
                <a:solidFill>
                  <a:srgbClr val="000000"/>
                </a:solidFill>
                <a:latin typeface="Source Han Sans SC Light" charset="-122"/>
                <a:ea typeface="Source Han Sans SC Light" charset="-122"/>
                <a:cs typeface="Source Han Sans SC Light" charset="-122"/>
                <a:sym typeface="Arial"/>
              </a:defRPr>
            </a:lvl2pPr>
            <a:lvl3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600" b="0" i="0" u="none" strike="noStrike" cap="none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Arial"/>
              </a:defRPr>
            </a:lvl3pPr>
            <a:lvl4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200" b="0" i="0" u="none" strike="noStrike" cap="none">
                <a:solidFill>
                  <a:srgbClr val="000000"/>
                </a:solidFill>
                <a:latin typeface="Source Han Sans SC Light" charset="-122"/>
                <a:ea typeface="Source Han Sans SC Light" charset="-122"/>
                <a:cs typeface="Source Han Sans SC Light" charset="-122"/>
                <a:sym typeface="Arial"/>
              </a:defRPr>
            </a:lvl4pPr>
            <a:lvl5pPr marL="171450" marR="0" lvl="4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000" b="0" i="0" u="none" strike="noStrike" cap="none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charset="2"/>
              <a:buNone/>
            </a:pPr>
            <a:r>
              <a:rPr lang="zh-CN" altLang="en-US" sz="1500" dirty="0"/>
              <a:t>景略集智（</a:t>
            </a:r>
            <a:r>
              <a:rPr lang="en-US" altLang="zh-CN" sz="1500" dirty="0">
                <a:hlinkClick r:id="rId3"/>
              </a:rPr>
              <a:t>https://jizhi.im</a:t>
            </a:r>
            <a:r>
              <a:rPr lang="zh-CN" altLang="en-US" sz="1500" dirty="0"/>
              <a:t>）创始人</a:t>
            </a:r>
            <a:r>
              <a:rPr lang="en-US" altLang="zh-CN" sz="1500" dirty="0"/>
              <a:t>/CEO</a:t>
            </a:r>
          </a:p>
          <a:p>
            <a:pPr algn="ctr">
              <a:buFont typeface="Wingdings" charset="2"/>
              <a:buNone/>
            </a:pPr>
            <a:r>
              <a:rPr lang="en-US" altLang="zh-CN" sz="1500" dirty="0"/>
              <a:t>@Kaiser</a:t>
            </a:r>
            <a:r>
              <a:rPr lang="zh-CN" altLang="en-US" sz="1500" dirty="0"/>
              <a:t>王司图</a:t>
            </a:r>
            <a:endParaRPr lang="en" sz="1500" dirty="0"/>
          </a:p>
        </p:txBody>
      </p:sp>
      <p:pic>
        <p:nvPicPr>
          <p:cNvPr id="7" name="Shape 2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42723" y="918488"/>
            <a:ext cx="1372481" cy="1549125"/>
          </a:xfrm>
          <a:prstGeom prst="diamond">
            <a:avLst/>
          </a:prstGeom>
          <a:noFill/>
          <a:ln w="38100" cap="flat" cmpd="sng">
            <a:solidFill>
              <a:srgbClr val="0D47A1"/>
            </a:solidFill>
            <a:prstDash val="solid"/>
            <a:miter lim="8000"/>
            <a:headEnd type="none" w="med" len="med"/>
            <a:tailEnd type="none" w="med" len="med"/>
          </a:ln>
          <a:effectLst/>
        </p:spPr>
      </p:pic>
      <p:sp>
        <p:nvSpPr>
          <p:cNvPr id="8" name="Title 2">
            <a:extLst>
              <a:ext uri="{FF2B5EF4-FFF2-40B4-BE49-F238E27FC236}">
                <a16:creationId xmlns="" xmlns:a16="http://schemas.microsoft.com/office/drawing/2014/main" id="{9A9297BE-F708-463E-B0FB-5B91189A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6" y="392575"/>
            <a:ext cx="3943800" cy="76620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5322909-DC5C-4FA5-8CEE-389BFE6E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887" y="356876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44F5C0-E06A-46F6-A1D7-ACF084A8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FF84EE33-982D-4F0D-9CAB-520EFCDAA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位于摩纳哥</a:t>
            </a:r>
            <a:endParaRPr lang="en-US" altLang="zh-CN" dirty="0"/>
          </a:p>
          <a:p>
            <a:r>
              <a:rPr lang="zh-CN" altLang="en-US" dirty="0"/>
              <a:t>著名赌城</a:t>
            </a:r>
            <a:endParaRPr lang="en-US" altLang="zh-CN" dirty="0"/>
          </a:p>
          <a:p>
            <a:r>
              <a:rPr lang="zh-CN" altLang="en-US" dirty="0"/>
              <a:t>“一类”模拟算法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AA139B1B-4E1C-42BE-8436-C6BA3DE7AF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143BE1F4-1A96-4337-9C6E-31A5430CE5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20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55438EF-1E18-48FC-BB57-BB080AA75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" r="32411"/>
          <a:stretch/>
        </p:blipFill>
        <p:spPr>
          <a:xfrm>
            <a:off x="3297092" y="1532987"/>
            <a:ext cx="3027508" cy="2724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08D32F1-D278-4F7F-9481-68EAAB7A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06" y="2901375"/>
            <a:ext cx="1399069" cy="13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8714421-6860-46DD-AB3A-29124975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5" y="392575"/>
            <a:ext cx="4503161" cy="766200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Monte Carlo vs. </a:t>
            </a:r>
            <a:r>
              <a:rPr lang="en-US" altLang="zh-CN" sz="2000" dirty="0" smtClean="0"/>
              <a:t>Las </a:t>
            </a:r>
            <a:r>
              <a:rPr lang="en-US" altLang="zh-CN" sz="2000" dirty="0"/>
              <a:t>Vegas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FB069EF-4C63-4930-BD5A-E590E2C2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706" y="1327350"/>
            <a:ext cx="5599594" cy="3145500"/>
          </a:xfrm>
        </p:spPr>
        <p:txBody>
          <a:bodyPr/>
          <a:lstStyle/>
          <a:p>
            <a:r>
              <a:rPr lang="en-US" altLang="zh-CN" dirty="0"/>
              <a:t>Monte Carlo</a:t>
            </a:r>
            <a:r>
              <a:rPr lang="zh-CN" altLang="en-US" dirty="0"/>
              <a:t>，三姑六婆式：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“你年纪也不小了，好时候就这么几年，找个差不多的得了”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Las Vegas</a:t>
            </a:r>
            <a:r>
              <a:rPr lang="zh-CN" altLang="en-US" dirty="0"/>
              <a:t>，社会青年式：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“抽烟只抽煊赫门，一生只爱一个人。”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4FD09E7-BFAF-4A62-9FDB-A8ED16C00E4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21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83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7CE039B-8038-4E7A-9D1D-E4E4AC4B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7F0879B-7FB0-4494-B385-5EB041138E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sz="2000" dirty="0"/>
              <a:t>“无记忆性”</a:t>
            </a:r>
            <a:endParaRPr lang="en-US" altLang="zh-CN" sz="2000" dirty="0"/>
          </a:p>
          <a:p>
            <a:r>
              <a:rPr lang="zh-CN" altLang="en-US" sz="2000" dirty="0"/>
              <a:t>每一次状态转移只与当前状态有关，而与过往历史无关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B7CC1D71-D629-4039-B59F-46CEC578B6F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22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5AF6663-7EE5-4738-978D-E0EEA2EE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6" y="1619250"/>
            <a:ext cx="2902936" cy="27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EDC294-9A65-4C21-A653-CD9B001C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Exercise-3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4D82E57-0674-455B-AF19-A538ED3A6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706" y="1327350"/>
            <a:ext cx="5632932" cy="3145500"/>
          </a:xfrm>
        </p:spPr>
        <p:txBody>
          <a:bodyPr/>
          <a:lstStyle/>
          <a:p>
            <a:r>
              <a:rPr lang="zh-CN" altLang="en-US" dirty="0"/>
              <a:t>某网店</a:t>
            </a:r>
            <a:r>
              <a:rPr lang="en-US" altLang="zh-CN" dirty="0"/>
              <a:t>A</a:t>
            </a:r>
            <a:r>
              <a:rPr lang="zh-CN" altLang="en-US" dirty="0"/>
              <a:t>，有</a:t>
            </a:r>
            <a:r>
              <a:rPr lang="en-US" altLang="zh-CN" dirty="0"/>
              <a:t>N</a:t>
            </a:r>
            <a:r>
              <a:rPr lang="zh-CN" altLang="en-US" dirty="0"/>
              <a:t>个用户浏览，其中</a:t>
            </a:r>
            <a:r>
              <a:rPr lang="en-US" altLang="zh-CN" dirty="0"/>
              <a:t>n</a:t>
            </a:r>
            <a:r>
              <a:rPr lang="zh-CN" altLang="en-US" dirty="0"/>
              <a:t>个用户购买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转化率 </a:t>
            </a:r>
            <a:r>
              <a:rPr lang="en-US" altLang="zh-CN" dirty="0"/>
              <a:t>= n/N?</a:t>
            </a:r>
          </a:p>
          <a:p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DC6E5104-9C93-4035-9439-716AB5993C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23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E7968BD-3B66-48D1-A5DF-18059410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8" y="267285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7EEACD9-7670-49FE-91D6-AD4B46CA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MCMC codes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49ED588-AD68-4DA5-BBC7-C4671D763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00" dirty="0">
                <a:solidFill>
                  <a:srgbClr val="0000FF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import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pymc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0000FF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as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pm</a:t>
            </a:r>
          </a:p>
          <a:p>
            <a:pPr marL="0" indent="0">
              <a:buNone/>
            </a:pPr>
            <a:endParaRPr lang="zh-CN" altLang="en-US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 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pm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Uniform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altLang="zh-CN" sz="1000" dirty="0">
                <a:solidFill>
                  <a:srgbClr val="808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'p'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lower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solidFill>
                  <a:srgbClr val="FF0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upper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solidFill>
                  <a:srgbClr val="FF0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)</a:t>
            </a:r>
            <a:endParaRPr lang="en-US" altLang="zh-CN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p_true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0.05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# remember, this is unknown.</a:t>
            </a:r>
            <a:endParaRPr lang="en-US" altLang="zh-CN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N 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1500</a:t>
            </a:r>
            <a:endParaRPr lang="en-US" altLang="zh-CN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zh-CN" altLang="en-US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occurrences 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pm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rbernoulli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p_true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N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)</a:t>
            </a:r>
            <a:endParaRPr lang="zh-CN" altLang="en-US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FF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occurrences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sum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())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# 85?</a:t>
            </a:r>
            <a:endParaRPr lang="en-US" altLang="zh-CN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FF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occurrences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mean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())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# 0.0567?</a:t>
            </a:r>
            <a:endParaRPr lang="en-US" altLang="zh-CN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zh-CN" altLang="en-US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obs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pm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Bernoulli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altLang="zh-CN" sz="1000" dirty="0">
                <a:solidFill>
                  <a:srgbClr val="808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altLang="zh-CN" sz="1000" dirty="0" err="1">
                <a:solidFill>
                  <a:srgbClr val="808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obs</a:t>
            </a:r>
            <a:r>
              <a:rPr lang="en-US" altLang="zh-CN" sz="1000" dirty="0">
                <a:solidFill>
                  <a:srgbClr val="808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value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occurrences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observed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solidFill>
                  <a:srgbClr val="0000FF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)</a:t>
            </a:r>
            <a:endParaRPr lang="zh-CN" altLang="en-US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mcmc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pm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MCMC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([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obs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])</a:t>
            </a:r>
            <a:endParaRPr lang="en-US" altLang="zh-CN" sz="1000" dirty="0">
              <a:highlight>
                <a:srgbClr val="FFFFFF"/>
              </a:highlight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mcmc</a:t>
            </a:r>
            <a:r>
              <a:rPr lang="en-US" altLang="zh-CN" sz="1000" dirty="0" err="1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altLang="zh-CN" sz="1000" dirty="0" err="1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sample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altLang="zh-CN" sz="1000" dirty="0">
                <a:solidFill>
                  <a:srgbClr val="FF0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18000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altLang="zh-CN" sz="1000" dirty="0"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1000</a:t>
            </a:r>
            <a:r>
              <a:rPr lang="en-US" altLang="zh-CN" sz="1000" dirty="0">
                <a:solidFill>
                  <a:srgbClr val="000080"/>
                </a:solidFill>
                <a:highlight>
                  <a:srgbClr val="FFFFFF"/>
                </a:highlight>
                <a:latin typeface="Menlo" charset="0"/>
                <a:ea typeface="Menlo" charset="0"/>
                <a:cs typeface="Menlo" charset="0"/>
              </a:rPr>
              <a:t>)</a:t>
            </a:r>
            <a:endParaRPr lang="zh-CN" altLang="en-US" sz="1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833673D-AA11-466F-B46B-E403A23602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24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845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27EC9E-5B62-4F75-BA2B-C04D70B8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MCMC result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4EA548F-53F5-4035-AD61-71B38D59A67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25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A016F3E-9CCA-4C77-BA8C-85477130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573"/>
            <a:ext cx="6858000" cy="29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EDF0AA3A-CCAD-4972-89F0-5FF9AEFC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Edward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C5FA183-76CC-41FC-A9F3-A38F45C5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Edward is a Python library for probabilistic modeling, inference, and criticism. </a:t>
            </a:r>
          </a:p>
          <a:p>
            <a:endParaRPr lang="en-US" altLang="zh-CN" b="0" dirty="0"/>
          </a:p>
          <a:p>
            <a:r>
              <a:rPr lang="en-US" altLang="zh-CN" b="0" dirty="0"/>
              <a:t>Edward</a:t>
            </a:r>
            <a:r>
              <a:rPr lang="zh-CN" altLang="en-US" b="0" dirty="0"/>
              <a:t>是个</a:t>
            </a:r>
            <a:r>
              <a:rPr lang="en-US" altLang="zh-CN" b="0" dirty="0"/>
              <a:t>Python</a:t>
            </a:r>
            <a:r>
              <a:rPr lang="zh-CN" altLang="en-US" b="0" dirty="0"/>
              <a:t>库，用于概率建模、推断和评判。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A9A523F0-84DA-4937-B2C3-1D07979E63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26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BC47E73-5D09-4E6B-912F-D1FB7D61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1819837"/>
            <a:ext cx="1080000" cy="10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3103CEB-131B-43AC-9F08-966D9CB14188}"/>
              </a:ext>
            </a:extLst>
          </p:cNvPr>
          <p:cNvSpPr txBox="1"/>
          <p:nvPr/>
        </p:nvSpPr>
        <p:spPr>
          <a:xfrm>
            <a:off x="5414419" y="2904600"/>
            <a:ext cx="1300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Edward logo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3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3ADEA96-0405-4872-A8A1-EF3F4A6A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Example-results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FDF0239-0918-49E9-804E-C7C4D48D4F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27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BE79DAC-C631-4F20-8C22-C17133C2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500" y="398112"/>
            <a:ext cx="771525" cy="771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67BC1B8-164F-47C8-9CAE-9A17C916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9" y="1371545"/>
            <a:ext cx="2520000" cy="15979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9923146D-C2A8-4925-88FE-EA215FEDC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065" y="1363799"/>
            <a:ext cx="2520000" cy="15979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BC0F877B-EEA3-4762-A226-6B6EDB6EA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12" y="2969448"/>
            <a:ext cx="2520000" cy="15979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84F07873-B800-4B9E-A5A6-954968B032B2}"/>
              </a:ext>
            </a:extLst>
          </p:cNvPr>
          <p:cNvSpPr txBox="1"/>
          <p:nvPr/>
        </p:nvSpPr>
        <p:spPr>
          <a:xfrm>
            <a:off x="1884759" y="4482611"/>
            <a:ext cx="3212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linkClick r:id="rId6"/>
              </a:rPr>
              <a:t>http://edwardlib.org/getting-started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6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BF411D-08AC-477A-A30C-0910CA1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BA0B2D55-B4DB-4570-9270-4E014831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705" y="1327350"/>
            <a:ext cx="5518633" cy="3145500"/>
          </a:xfrm>
        </p:spPr>
        <p:txBody>
          <a:bodyPr/>
          <a:lstStyle/>
          <a:p>
            <a:r>
              <a:rPr lang="en-US" altLang="zh-CN" b="0" dirty="0"/>
              <a:t>Edward is built on </a:t>
            </a:r>
            <a:r>
              <a:rPr lang="en-US" altLang="zh-CN" b="0" dirty="0" err="1">
                <a:hlinkClick r:id="rId2"/>
              </a:rPr>
              <a:t>TensorFlow</a:t>
            </a:r>
            <a:r>
              <a:rPr lang="en-US" altLang="zh-CN" b="0" dirty="0"/>
              <a:t>. It enables features such as computational graphs, distributed training, CPU/GPU integration, automatic differentiation, and visualization with </a:t>
            </a:r>
            <a:r>
              <a:rPr lang="en-US" altLang="zh-CN" b="0" dirty="0" err="1"/>
              <a:t>TensorBoard</a:t>
            </a:r>
            <a:r>
              <a:rPr lang="en-US" altLang="zh-CN" b="0" dirty="0"/>
              <a:t>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7E7F12E-8223-4BBF-8100-3CEEEDEEE1F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28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176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altLang="zh-CN" dirty="0"/>
              <a:t>Edward </a:t>
            </a:r>
            <a:r>
              <a:rPr lang="zh-CN" altLang="en-US" dirty="0"/>
              <a:t>官方文档：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《</a:t>
            </a:r>
            <a:r>
              <a:rPr lang="zh-CN" altLang="en-US" dirty="0"/>
              <a:t>贝叶斯方法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r>
              <a:rPr lang="en-US" altLang="zh-CN" dirty="0" err="1"/>
              <a:t>TensorFlow</a:t>
            </a:r>
            <a:r>
              <a:rPr lang="zh-CN" altLang="en-US" dirty="0"/>
              <a:t>教程：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29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5333" y="2814699"/>
            <a:ext cx="3091844" cy="427300"/>
          </a:xfrm>
          <a:prstGeom prst="round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hlinkClick r:id="rId2"/>
              </a:rPr>
              <a:t>http://sina.lt/feVD</a:t>
            </a:r>
            <a:endParaRPr lang="en-US" sz="20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175844" y="3704432"/>
            <a:ext cx="3057489" cy="427300"/>
          </a:xfrm>
          <a:prstGeom prst="round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hlinkClick r:id="rId3"/>
              </a:rPr>
              <a:t>https://</a:t>
            </a:r>
            <a:r>
              <a:rPr lang="en-US" altLang="zh-CN" sz="2000" b="1" dirty="0">
                <a:hlinkClick r:id="rId3"/>
              </a:rPr>
              <a:t>jizhi.im</a:t>
            </a:r>
            <a:r>
              <a:rPr lang="en-US" altLang="zh-CN" sz="2000" b="1" dirty="0"/>
              <a:t> 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185333" y="1872057"/>
            <a:ext cx="3091844" cy="427300"/>
          </a:xfrm>
          <a:prstGeom prst="round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hlinkClick r:id="rId4"/>
              </a:rPr>
              <a:t>http://edwardlib.org/</a:t>
            </a:r>
            <a:r>
              <a:rPr lang="en-US" sz="2000" b="1" dirty="0"/>
              <a:t>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452051" y="1447800"/>
            <a:ext cx="2266179" cy="2256632"/>
          </a:xfrm>
          <a:prstGeom prst="wedgeRoundRectCallout">
            <a:avLst>
              <a:gd name="adj1" fmla="val -40480"/>
              <a:gd name="adj2" fmla="val 61092"/>
              <a:gd name="adj3" fmla="val 16667"/>
            </a:avLst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13" y="1676400"/>
            <a:ext cx="1796816" cy="17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48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="" xmlns:a16="http://schemas.microsoft.com/office/drawing/2014/main" id="{CAA8355D-F1F3-41CB-9A1A-D0BAA178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A5144FD6-ADF9-4F0E-B6DF-27971C4BE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概率</a:t>
            </a:r>
            <a:endParaRPr lang="en-US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概率编程</a:t>
            </a:r>
            <a:endParaRPr lang="en-US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与概率编程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3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8792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6858001" cy="51435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214686" y="2571750"/>
            <a:ext cx="7072686" cy="3758742"/>
          </a:xfrm>
          <a:prstGeom prst="rect">
            <a:avLst/>
          </a:prstGeom>
        </p:spPr>
      </p:pic>
      <p:sp>
        <p:nvSpPr>
          <p:cNvPr id="4" name="Shape 213"/>
          <p:cNvSpPr txBox="1">
            <a:spLocks/>
          </p:cNvSpPr>
          <p:nvPr/>
        </p:nvSpPr>
        <p:spPr>
          <a:xfrm>
            <a:off x="972266" y="1793658"/>
            <a:ext cx="4945275" cy="869850"/>
          </a:xfrm>
          <a:prstGeom prst="rect">
            <a:avLst/>
          </a:prstGeom>
        </p:spPr>
        <p:txBody>
          <a:bodyPr vert="horz" wrap="square" lIns="68569" tIns="68569" rIns="68569" bIns="68569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Arial"/>
              </a:defRPr>
            </a:lvl1pPr>
          </a:lstStyle>
          <a:p>
            <a:pPr algn="ctr"/>
            <a:r>
              <a:rPr lang="zh-CN" altLang="en-US" sz="4800" dirty="0"/>
              <a:t>谢谢大家</a:t>
            </a:r>
            <a:endParaRPr lang="en" sz="4800" dirty="0"/>
          </a:p>
        </p:txBody>
      </p:sp>
      <p:sp>
        <p:nvSpPr>
          <p:cNvPr id="5" name="Shape 214"/>
          <p:cNvSpPr txBox="1">
            <a:spLocks/>
          </p:cNvSpPr>
          <p:nvPr/>
        </p:nvSpPr>
        <p:spPr>
          <a:xfrm>
            <a:off x="972266" y="2442858"/>
            <a:ext cx="4945275" cy="1006650"/>
          </a:xfrm>
          <a:prstGeom prst="rect">
            <a:avLst/>
          </a:prstGeom>
        </p:spPr>
        <p:txBody>
          <a:bodyPr vert="horz" wrap="square" lIns="68569" tIns="68569" rIns="68569" bIns="68569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2000" b="1" i="0" u="none" strike="noStrike" cap="none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Arial"/>
              </a:defRPr>
            </a:lvl1pPr>
            <a:lvl2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 sz="1600" b="0" i="0" u="none" strike="noStrike" cap="none">
                <a:solidFill>
                  <a:srgbClr val="000000"/>
                </a:solidFill>
                <a:latin typeface="Source Han Sans SC Light" charset="-122"/>
                <a:ea typeface="Source Han Sans SC Light" charset="-122"/>
                <a:cs typeface="Source Han Sans SC Light" charset="-122"/>
                <a:sym typeface="Arial"/>
              </a:defRPr>
            </a:lvl2pPr>
            <a:lvl3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600" b="0" i="0" u="none" strike="noStrike" cap="none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Arial"/>
              </a:defRPr>
            </a:lvl3pPr>
            <a:lvl4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200" b="0" i="0" u="none" strike="noStrike" cap="none">
                <a:solidFill>
                  <a:srgbClr val="000000"/>
                </a:solidFill>
                <a:latin typeface="Source Han Sans SC Light" charset="-122"/>
                <a:ea typeface="Source Han Sans SC Light" charset="-122"/>
                <a:cs typeface="Source Han Sans SC Light" charset="-122"/>
                <a:sym typeface="Arial"/>
              </a:defRPr>
            </a:lvl4pPr>
            <a:lvl5pPr marL="171450" marR="0" lvl="4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Font typeface="Wingdings" charset="2"/>
              <a:buChar char="§"/>
              <a:defRPr sz="1000" b="0" i="0" u="none" strike="noStrike" cap="none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charset="2"/>
              <a:buNone/>
            </a:pPr>
            <a:r>
              <a:rPr lang="zh-CN" altLang="en-US" sz="1500" dirty="0">
                <a:solidFill>
                  <a:schemeClr val="bg1"/>
                </a:solidFill>
              </a:rPr>
              <a:t>王文凯 景略集智（北京）科技有限公司</a:t>
            </a:r>
            <a:endParaRPr lang="en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32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A282C1B-5B17-412E-B4FE-D22F5E17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Probability?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F9B31FCC-48AC-41D5-AA04-E1E154242AE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97092" y="1537988"/>
            <a:ext cx="3320160" cy="3016342"/>
          </a:xfrm>
        </p:spPr>
        <p:txBody>
          <a:bodyPr>
            <a:normAutofit lnSpcReduction="10000"/>
          </a:bodyPr>
          <a:lstStyle/>
          <a:p>
            <a:r>
              <a:rPr lang="zh-CN" altLang="en-US" sz="1400" dirty="0"/>
              <a:t>太阳炸了没？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zh-CN" altLang="en-US" sz="1400" dirty="0"/>
              <a:t>（现在是晚上，所以不确定）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endParaRPr lang="en-US" altLang="zh-CN" sz="1400" dirty="0"/>
          </a:p>
          <a:p>
            <a:r>
              <a:rPr lang="en-US" altLang="zh-CN" sz="1400" dirty="0"/>
              <a:t>Frequentist statistician:</a:t>
            </a:r>
            <a:br>
              <a:rPr lang="en-US" altLang="zh-CN" sz="1400" dirty="0"/>
            </a:br>
            <a:r>
              <a:rPr lang="zh-CN" altLang="en-US" sz="1400" dirty="0"/>
              <a:t>“说假话的概率是</a:t>
            </a:r>
            <a:r>
              <a:rPr lang="en-US" altLang="zh-CN" sz="1400" dirty="0"/>
              <a:t>1/36=0.027</a:t>
            </a:r>
            <a:r>
              <a:rPr lang="zh-CN" altLang="en-US" sz="1400" dirty="0"/>
              <a:t>，因为</a:t>
            </a:r>
            <a:r>
              <a:rPr lang="en-US" altLang="zh-CN" sz="1400" dirty="0"/>
              <a:t>p&lt;0.05</a:t>
            </a:r>
            <a:r>
              <a:rPr lang="zh-CN" altLang="en-US" sz="1400" dirty="0"/>
              <a:t>，所以：炸了。“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endParaRPr lang="en-US" altLang="zh-CN" sz="1400" dirty="0"/>
          </a:p>
          <a:p>
            <a:r>
              <a:rPr lang="en-US" altLang="zh-CN" sz="1400" dirty="0"/>
              <a:t>Bayesian statistician:</a:t>
            </a:r>
            <a:br>
              <a:rPr lang="en-US" altLang="zh-CN" sz="1400" dirty="0"/>
            </a:br>
            <a:r>
              <a:rPr lang="zh-CN" altLang="en-US" sz="1400" dirty="0"/>
              <a:t>“我赌</a:t>
            </a:r>
            <a:r>
              <a:rPr lang="en-US" altLang="zh-CN" sz="1400" dirty="0"/>
              <a:t>50</a:t>
            </a:r>
            <a:r>
              <a:rPr lang="zh-CN" altLang="en-US" sz="1400" dirty="0"/>
              <a:t>，没有。“</a:t>
            </a:r>
            <a:endParaRPr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09C445F-702B-445B-9E87-B84B420415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4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71E33C3-529A-4B9A-847A-A0618BA1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06" y="1326342"/>
            <a:ext cx="2184985" cy="331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009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5D877AE-07DE-41FC-810D-458AF2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5" y="392575"/>
            <a:ext cx="4841827" cy="766200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Frequentists vs. Bayesians</a:t>
            </a:r>
            <a:endParaRPr lang="zh-CN" altLang="en-US" sz="2200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634AD1C-3300-494C-A734-71393BE6E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频率派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b="1" dirty="0"/>
              <a:t>长期、大量、重复实验：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zh-CN" altLang="en-US" dirty="0"/>
              <a:t>发生的频率（大数定律）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贝叶斯派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b="1" dirty="0"/>
              <a:t>信则有，不信则无：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爱信信，不信滚，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不要打扰老子飞升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28E9E8B-B8A8-487B-93BA-36447B82D2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5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E32124D-3BAF-48C9-B09D-A96F37AE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38" y="1537224"/>
            <a:ext cx="1800000" cy="27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="" xmlns:a16="http://schemas.microsoft.com/office/drawing/2014/main" id="{52D6F845-704B-4C55-9517-DF05D4AD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5" y="392575"/>
            <a:ext cx="4553962" cy="766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From God's Perspective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3A73219-DB4B-4F3A-91CF-F148745BFC9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6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9D82E49-79EB-46DD-AD58-3B418624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69" y="1326939"/>
            <a:ext cx="6336861" cy="31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C1E6A9F1-1B12-47F0-9508-7D583344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AB1C72E-6202-4F39-B094-3B2F81657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7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50BA4E1-A72B-4033-BA8D-EB54B42F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050" y="2043113"/>
            <a:ext cx="2880000" cy="21572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8F398C11-0E9E-47B9-8443-6AAED6B4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0" y="2043113"/>
            <a:ext cx="3600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6456B3C-D3C8-4944-A151-7155B004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 Probability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A552AB1-09DF-4F9C-8491-45518AE2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P(A)</a:t>
            </a:r>
          </a:p>
          <a:p>
            <a:r>
              <a:rPr lang="zh-CN" altLang="en-US" dirty="0"/>
              <a:t>先验概率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预设信念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无条件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23DF20CC-3974-40F7-9473-4847012D8A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8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06" y="14601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="" xmlns:a16="http://schemas.microsoft.com/office/drawing/2014/main" id="{08F0E70A-B18D-447E-8F0A-EB10B072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Posterior Probability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D5A553FD-9829-4492-9C01-F3C43666D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P(A|B)</a:t>
            </a:r>
          </a:p>
          <a:p>
            <a:r>
              <a:rPr lang="zh-CN" altLang="en-US" dirty="0"/>
              <a:t>后验概率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更新信念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有条件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28E97D2-4F3B-41E6-AA1D-9778FB736A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b="1" smtClean="0">
                <a:solidFill>
                  <a:srgbClr val="FFFFFF"/>
                </a:solidFill>
                <a:sym typeface="Roboto Condensed"/>
              </a:rPr>
              <a:pPr/>
              <a:t>9</a:t>
            </a:fld>
            <a:endParaRPr lang="en" b="1">
              <a:solidFill>
                <a:srgbClr val="FFFFFF"/>
              </a:solidFill>
              <a:sym typeface="Roboto Condensed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515A052-C4CE-4EC0-81D3-27201E8C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75" y="2041639"/>
            <a:ext cx="3600000" cy="17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rio" id="{891B8FFF-58BD-5E43-8348-4F55F97EED3F}" vid="{8B842A78-5482-1A48-BC68-8F7606F4722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Salerio</Template>
  <TotalTime>404</TotalTime>
  <Words>944</Words>
  <Application>Microsoft Macintosh PowerPoint</Application>
  <PresentationFormat>Custom</PresentationFormat>
  <Paragraphs>175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Arvo</vt:lpstr>
      <vt:lpstr>Calibri</vt:lpstr>
      <vt:lpstr>Cambria Math</vt:lpstr>
      <vt:lpstr>DengXian</vt:lpstr>
      <vt:lpstr>Lantinghei SC Demibold</vt:lpstr>
      <vt:lpstr>Lantinghei SC Extralight</vt:lpstr>
      <vt:lpstr>Menlo</vt:lpstr>
      <vt:lpstr>Roboto Condensed</vt:lpstr>
      <vt:lpstr>Source Han Sans SC Light</vt:lpstr>
      <vt:lpstr>Wingdings</vt:lpstr>
      <vt:lpstr>宋体</vt:lpstr>
      <vt:lpstr>Arial</vt:lpstr>
      <vt:lpstr>Salerio template</vt:lpstr>
      <vt:lpstr>TensorFlow 与概率编程</vt:lpstr>
      <vt:lpstr>Introduction</vt:lpstr>
      <vt:lpstr>Contents</vt:lpstr>
      <vt:lpstr>What is Probability?</vt:lpstr>
      <vt:lpstr>Frequentists vs. Bayesians</vt:lpstr>
      <vt:lpstr>From God's Perspective</vt:lpstr>
      <vt:lpstr>Example</vt:lpstr>
      <vt:lpstr>Prior Probability</vt:lpstr>
      <vt:lpstr>Posterior Probability</vt:lpstr>
      <vt:lpstr>PowerPoint Presentation</vt:lpstr>
      <vt:lpstr>PowerPoint Presentation</vt:lpstr>
      <vt:lpstr>Exercise-1</vt:lpstr>
      <vt:lpstr>Bayes’theorem</vt:lpstr>
      <vt:lpstr>Exercise-2</vt:lpstr>
      <vt:lpstr>Exercise-2</vt:lpstr>
      <vt:lpstr>Bayes in Machine Learning</vt:lpstr>
      <vt:lpstr>Probabilistic Programming?</vt:lpstr>
      <vt:lpstr>Why PP？</vt:lpstr>
      <vt:lpstr>MC? MCMC?</vt:lpstr>
      <vt:lpstr>Monte Carlo</vt:lpstr>
      <vt:lpstr>Monte Carlo vs. Las Vegas</vt:lpstr>
      <vt:lpstr>Markov Chain</vt:lpstr>
      <vt:lpstr>Exercise-3</vt:lpstr>
      <vt:lpstr>MCMC codes</vt:lpstr>
      <vt:lpstr>MCMC result</vt:lpstr>
      <vt:lpstr>Edward</vt:lpstr>
      <vt:lpstr>Example-results</vt:lpstr>
      <vt:lpstr>TensorFlow?</vt:lpstr>
      <vt:lpstr>Resources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这里是你的幻灯片标题</dc:title>
  <dc:creator>Kaiser Wang</dc:creator>
  <cp:lastModifiedBy>Apollo Wayne</cp:lastModifiedBy>
  <cp:revision>49</cp:revision>
  <dcterms:created xsi:type="dcterms:W3CDTF">2017-11-18T02:24:09Z</dcterms:created>
  <dcterms:modified xsi:type="dcterms:W3CDTF">2017-11-18T09:17:29Z</dcterms:modified>
</cp:coreProperties>
</file>